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Lato" panose="020B0604020202020204" charset="0"/>
      <p:regular r:id="rId15"/>
      <p:bold r:id="rId16"/>
      <p:italic r:id="rId17"/>
      <p:boldItalic r:id="rId18"/>
    </p:embeddedFont>
    <p:embeddedFont>
      <p:font typeface="Raleway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7" d="100"/>
          <a:sy n="127" d="100"/>
        </p:scale>
        <p:origin x="81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jpg>
</file>

<file path=ppt/media/image2.png>
</file>

<file path=ppt/media/image3.jp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6f0f35da01_3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6f0f35da01_3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6f0f35da01_3_5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6f0f35da01_3_5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6f0f35da01_3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6f0f35da01_3_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6f0f35da01_3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6f0f35da01_3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f88252dc4_0_1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f88252dc4_0_1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f88252dc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f88252dc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6f0f35da01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6f0f35da01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6ec50d1d0f_3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6ec50d1d0f_3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6f1af65ef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6f1af65ef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6f1efaaaca_9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6f1efaaaca_9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6f1efaaaca_9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6f1efaaaca_9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87800"/>
            <a:ext cx="9144001" cy="465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68392" y="2768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09" name="Google Shape;109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" name="Google Shape;111;p1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3" name="Google Shape;113;p11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4" name="Google Shape;114;p11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11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6" name="Google Shape;116;p11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0" name="Google Shape;120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4" name="Google Shape;124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5" name="Google Shape;125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6" name="Google Shape;126;p12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7" name="Google Shape;127;p12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" name="Google Shape;128;p12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" name="Google Shape;129;p12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3" name="Google Shape;133;p13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4" name="Google Shape;134;p13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5" name="Google Shape;135;p13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" name="Google Shape;136;p13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39" name="Google Shape;139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14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2" name="Google Shape;142;p14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4" name="Google Shape;144;p1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5" name="Google Shape;145;p1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" name="Google Shape;146;p1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" name="Google Shape;147;p1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0" name="Google Shape;150;p1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1" name="Google Shape;151;p1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Google Shape;152;p1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1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7" name="Google Shape;157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8" name="Google Shape;158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9" name="Google Shape;159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2" name="Google Shape;162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1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5" name="Google Shape;165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6" name="Google Shape;166;p1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7" name="Google Shape;167;p1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" name="Google Shape;168;p1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169;p1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87800"/>
            <a:ext cx="9144001" cy="465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5" name="Google Shape;25;p3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6" name="Google Shape;26;p3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27;p3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3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9" name="Google Shape;29;p3"/>
          <p:cNvGrpSpPr/>
          <p:nvPr/>
        </p:nvGrpSpPr>
        <p:grpSpPr>
          <a:xfrm>
            <a:off x="68392" y="276856"/>
            <a:ext cx="745763" cy="45826"/>
            <a:chOff x="4580561" y="2589004"/>
            <a:chExt cx="1064464" cy="25200"/>
          </a:xfrm>
        </p:grpSpPr>
        <p:sp>
          <p:nvSpPr>
            <p:cNvPr id="30" name="Google Shape;30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33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8" name="Google Shape;38;p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40;p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41;p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7" name="Google Shape;47;p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48;p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Google Shape;49;p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Google Shape;50;p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1" name="Google Shape;51;p5"/>
          <p:cNvGrpSpPr/>
          <p:nvPr/>
        </p:nvGrpSpPr>
        <p:grpSpPr>
          <a:xfrm>
            <a:off x="68392" y="2768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7" name="Google Shape;57;p6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8" name="Google Shape;58;p6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6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Google Shape;60;p6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Google Shape;61;p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7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6" name="Google Shape;66;p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7" name="Google Shape;67;p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" name="Google Shape;68;p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Google Shape;69;p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" name="Google Shape;70;p7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" name="Google Shape;73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4" name="Google Shape;74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9" name="Google Shape;79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0" name="Google Shape;80;p8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8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" name="Google Shape;82;p8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8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" name="Google Shape;86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7" name="Google Shape;87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1" name="Google Shape;91;p9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2" name="Google Shape;92;p9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Google Shape;93;p9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" name="Google Shape;94;p9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0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9" name="Google Shape;99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0" name="Google Shape;100;p10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1" name="Google Shape;101;p10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" name="Google Shape;102;p10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" name="Google Shape;103;p10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4" name="Google Shape;104;p10"/>
          <p:cNvGrpSpPr/>
          <p:nvPr/>
        </p:nvGrpSpPr>
        <p:grpSpPr>
          <a:xfrm>
            <a:off x="68392" y="200656"/>
            <a:ext cx="745763" cy="45826"/>
            <a:chOff x="4580561" y="2589004"/>
            <a:chExt cx="1064464" cy="25200"/>
          </a:xfrm>
        </p:grpSpPr>
        <p:sp>
          <p:nvSpPr>
            <p:cNvPr id="105" name="Google Shape;105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rketresearch.com/Kentley-Insights-v4035/Online-Auctions-Research-12939104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 txBox="1">
            <a:spLocks noGrp="1"/>
          </p:cNvSpPr>
          <p:nvPr>
            <p:ph type="ctrTitle"/>
          </p:nvPr>
        </p:nvSpPr>
        <p:spPr>
          <a:xfrm>
            <a:off x="51075" y="103050"/>
            <a:ext cx="9006900" cy="3180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</a:rPr>
              <a:t>Blockchain auction market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75" name="Google Shape;175;p18"/>
          <p:cNvSpPr txBox="1">
            <a:spLocks noGrp="1"/>
          </p:cNvSpPr>
          <p:nvPr>
            <p:ph type="subTitle" idx="1"/>
          </p:nvPr>
        </p:nvSpPr>
        <p:spPr>
          <a:xfrm>
            <a:off x="4180800" y="4706449"/>
            <a:ext cx="48909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>
                <a:solidFill>
                  <a:schemeClr val="dk1"/>
                </a:solidFill>
              </a:rPr>
              <a:t>By MAWK industries</a:t>
            </a:r>
            <a:endParaRPr sz="14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7"/>
          <p:cNvSpPr/>
          <p:nvPr/>
        </p:nvSpPr>
        <p:spPr>
          <a:xfrm>
            <a:off x="0" y="480175"/>
            <a:ext cx="9116700" cy="4663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97" name="Google Shape;297;p27"/>
          <p:cNvSpPr txBox="1">
            <a:spLocks noGrp="1"/>
          </p:cNvSpPr>
          <p:nvPr>
            <p:ph type="title"/>
          </p:nvPr>
        </p:nvSpPr>
        <p:spPr>
          <a:xfrm>
            <a:off x="869619" y="0"/>
            <a:ext cx="2207700" cy="5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46524"/>
                </a:solidFill>
              </a:rPr>
              <a:t>Challenges</a:t>
            </a:r>
            <a:endParaRPr b="0">
              <a:solidFill>
                <a:srgbClr val="F46524"/>
              </a:solidFill>
            </a:endParaRPr>
          </a:p>
        </p:txBody>
      </p:sp>
      <p:sp>
        <p:nvSpPr>
          <p:cNvPr id="298" name="Google Shape;298;p27"/>
          <p:cNvSpPr txBox="1"/>
          <p:nvPr/>
        </p:nvSpPr>
        <p:spPr>
          <a:xfrm>
            <a:off x="254850" y="1416525"/>
            <a:ext cx="8414100" cy="30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Char char="●"/>
            </a:pPr>
            <a:r>
              <a:rPr lang="en-GB" sz="18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Designing and understanding the flow of the contracts</a:t>
            </a:r>
            <a:endParaRPr sz="1800" dirty="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Char char="●"/>
            </a:pPr>
            <a:r>
              <a:rPr lang="en-GB" sz="18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Fix bugs from the </a:t>
            </a:r>
            <a:r>
              <a:rPr lang="en-GB" sz="1800" dirty="0" err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the</a:t>
            </a:r>
            <a:r>
              <a:rPr lang="en-GB" sz="18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templates we were given</a:t>
            </a:r>
            <a:endParaRPr sz="1800" dirty="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Char char="●"/>
            </a:pPr>
            <a:r>
              <a:rPr lang="en-GB" sz="18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Connecting frontend to backend</a:t>
            </a:r>
            <a:endParaRPr sz="1800" dirty="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800"/>
              <a:buFont typeface="Raleway"/>
              <a:buChar char="●"/>
            </a:pPr>
            <a:r>
              <a:rPr lang="en-GB" sz="18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Learn </a:t>
            </a:r>
            <a:r>
              <a:rPr lang="en-GB" sz="1800" dirty="0" err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javascript</a:t>
            </a:r>
            <a:r>
              <a:rPr lang="en-GB" sz="18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and html</a:t>
            </a:r>
            <a:endParaRPr sz="1800" dirty="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8"/>
          <p:cNvSpPr/>
          <p:nvPr/>
        </p:nvSpPr>
        <p:spPr>
          <a:xfrm>
            <a:off x="0" y="480175"/>
            <a:ext cx="9116700" cy="4663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304" name="Google Shape;304;p28"/>
          <p:cNvSpPr txBox="1">
            <a:spLocks noGrp="1"/>
          </p:cNvSpPr>
          <p:nvPr>
            <p:ph type="title"/>
          </p:nvPr>
        </p:nvSpPr>
        <p:spPr>
          <a:xfrm>
            <a:off x="869628" y="0"/>
            <a:ext cx="3186600" cy="5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46524"/>
                </a:solidFill>
              </a:rPr>
              <a:t>Target market</a:t>
            </a:r>
            <a:endParaRPr b="0">
              <a:solidFill>
                <a:srgbClr val="F46524"/>
              </a:solidFill>
            </a:endParaRPr>
          </a:p>
        </p:txBody>
      </p:sp>
      <p:sp>
        <p:nvSpPr>
          <p:cNvPr id="305" name="Google Shape;305;p28"/>
          <p:cNvSpPr txBox="1"/>
          <p:nvPr/>
        </p:nvSpPr>
        <p:spPr>
          <a:xfrm>
            <a:off x="513450" y="1986550"/>
            <a:ext cx="7472100" cy="21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●"/>
            </a:pPr>
            <a:r>
              <a:rPr lang="en-GB"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2019 total revenue of $11.6 billion</a:t>
            </a:r>
            <a:endParaRPr sz="2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●"/>
            </a:pPr>
            <a:r>
              <a:rPr lang="en-GB"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10.3% annual growth over the past 3 years</a:t>
            </a:r>
            <a:endParaRPr sz="2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2400"/>
              <a:buFont typeface="Raleway"/>
              <a:buChar char="●"/>
            </a:pPr>
            <a:r>
              <a:rPr lang="en-GB"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558 companies in the space</a:t>
            </a:r>
            <a:endParaRPr sz="24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6" name="Google Shape;306;p28"/>
          <p:cNvSpPr txBox="1"/>
          <p:nvPr/>
        </p:nvSpPr>
        <p:spPr>
          <a:xfrm>
            <a:off x="178650" y="1259975"/>
            <a:ext cx="7472100" cy="5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2400" b="1" u="sng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Snapshot of the US auction market</a:t>
            </a:r>
            <a:endParaRPr sz="2400" b="1" u="sng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7" name="Google Shape;307;p28"/>
          <p:cNvSpPr txBox="1"/>
          <p:nvPr/>
        </p:nvSpPr>
        <p:spPr>
          <a:xfrm>
            <a:off x="1457325" y="4797425"/>
            <a:ext cx="5999100" cy="3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</a:rPr>
              <a:t>Source:</a:t>
            </a:r>
            <a:r>
              <a:rPr lang="en-GB" sz="1000" u="sng">
                <a:solidFill>
                  <a:schemeClr val="lt1"/>
                </a:solidFill>
                <a:hlinkClick r:id="rId3"/>
              </a:rPr>
              <a:t>h</a:t>
            </a:r>
            <a:r>
              <a:rPr lang="en-GB" sz="1000" u="sng">
                <a:solidFill>
                  <a:schemeClr val="lt1"/>
                </a:solidFill>
                <a:hlinkClick r:id="rId3"/>
              </a:rPr>
              <a:t>ttps://www.marketresearch.com/Kentley-Insights-v4035/Online-Auctions-Research-12939104/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7163" y="2552517"/>
            <a:ext cx="2212050" cy="2504994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9"/>
          <p:cNvSpPr/>
          <p:nvPr/>
        </p:nvSpPr>
        <p:spPr>
          <a:xfrm>
            <a:off x="0" y="480175"/>
            <a:ext cx="9116700" cy="4663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314" name="Google Shape;314;p29"/>
          <p:cNvSpPr txBox="1">
            <a:spLocks noGrp="1"/>
          </p:cNvSpPr>
          <p:nvPr>
            <p:ph type="title"/>
          </p:nvPr>
        </p:nvSpPr>
        <p:spPr>
          <a:xfrm>
            <a:off x="793426" y="2514600"/>
            <a:ext cx="7465500" cy="5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End of presentation</a:t>
            </a:r>
            <a:endParaRPr b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/>
          <p:nvPr/>
        </p:nvSpPr>
        <p:spPr>
          <a:xfrm>
            <a:off x="0" y="-125"/>
            <a:ext cx="9116700" cy="51435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81" name="Google Shape;181;p19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chemeClr val="lt1"/>
                </a:solidFill>
              </a:rPr>
              <a:t>Table of contents</a:t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182" name="Google Shape;182;p19"/>
          <p:cNvSpPr txBox="1"/>
          <p:nvPr/>
        </p:nvSpPr>
        <p:spPr>
          <a:xfrm>
            <a:off x="1293838" y="23032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" action="ppaction://noaction"/>
              </a:rPr>
              <a:t>Team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3" name="Google Shape;183;p19"/>
          <p:cNvSpPr txBox="1"/>
          <p:nvPr/>
        </p:nvSpPr>
        <p:spPr>
          <a:xfrm>
            <a:off x="1293838" y="27049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 action="ppaction://hlinksldjump"/>
              </a:rPr>
              <a:t>Problem to solve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4" name="Google Shape;184;p19"/>
          <p:cNvSpPr txBox="1"/>
          <p:nvPr/>
        </p:nvSpPr>
        <p:spPr>
          <a:xfrm>
            <a:off x="1293848" y="3106625"/>
            <a:ext cx="33078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Benefits of blockchain auctions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5" name="Google Shape;185;p19"/>
          <p:cNvSpPr txBox="1"/>
          <p:nvPr/>
        </p:nvSpPr>
        <p:spPr>
          <a:xfrm>
            <a:off x="1293858" y="3508325"/>
            <a:ext cx="26511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Mawk auction key inputs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6" name="Google Shape;186;p19"/>
          <p:cNvSpPr txBox="1"/>
          <p:nvPr/>
        </p:nvSpPr>
        <p:spPr>
          <a:xfrm>
            <a:off x="4972425" y="2684225"/>
            <a:ext cx="35445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Benefits to Tokenization	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7" name="Google Shape;187;p19"/>
          <p:cNvSpPr txBox="1"/>
          <p:nvPr/>
        </p:nvSpPr>
        <p:spPr>
          <a:xfrm>
            <a:off x="4972417" y="3085925"/>
            <a:ext cx="34458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" action="ppaction://noaction"/>
              </a:rPr>
              <a:t>Target market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8" name="Google Shape;188;p19"/>
          <p:cNvSpPr txBox="1"/>
          <p:nvPr/>
        </p:nvSpPr>
        <p:spPr>
          <a:xfrm>
            <a:off x="4972416" y="3487625"/>
            <a:ext cx="35877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Challenges we faced along the way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9" name="Google Shape;189;p19"/>
          <p:cNvSpPr txBox="1"/>
          <p:nvPr/>
        </p:nvSpPr>
        <p:spPr>
          <a:xfrm>
            <a:off x="1273198" y="3881500"/>
            <a:ext cx="33921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How it works: contract interactions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0" name="Google Shape;190;p19"/>
          <p:cNvSpPr txBox="1"/>
          <p:nvPr/>
        </p:nvSpPr>
        <p:spPr>
          <a:xfrm>
            <a:off x="4972425" y="2332675"/>
            <a:ext cx="35445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Further build outs</a:t>
            </a:r>
            <a:endParaRPr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0"/>
          <p:cNvSpPr/>
          <p:nvPr/>
        </p:nvSpPr>
        <p:spPr>
          <a:xfrm>
            <a:off x="0" y="480175"/>
            <a:ext cx="9116700" cy="4663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96" name="Google Shape;196;p20"/>
          <p:cNvSpPr txBox="1">
            <a:spLocks noGrp="1"/>
          </p:cNvSpPr>
          <p:nvPr>
            <p:ph type="title"/>
          </p:nvPr>
        </p:nvSpPr>
        <p:spPr>
          <a:xfrm>
            <a:off x="869619" y="0"/>
            <a:ext cx="2207700" cy="5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46524"/>
                </a:solidFill>
              </a:rPr>
              <a:t>Team</a:t>
            </a:r>
            <a:endParaRPr b="0">
              <a:solidFill>
                <a:srgbClr val="F46524"/>
              </a:solidFill>
            </a:endParaRPr>
          </a:p>
        </p:txBody>
      </p:sp>
      <p:pic>
        <p:nvPicPr>
          <p:cNvPr id="197" name="Google Shape;1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0737" y="1010775"/>
            <a:ext cx="1521125" cy="152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0"/>
          <p:cNvSpPr txBox="1">
            <a:spLocks noGrp="1"/>
          </p:cNvSpPr>
          <p:nvPr>
            <p:ph type="body" idx="1"/>
          </p:nvPr>
        </p:nvSpPr>
        <p:spPr>
          <a:xfrm>
            <a:off x="2390800" y="2525525"/>
            <a:ext cx="1461000" cy="4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rgbClr val="FFFFFF"/>
                </a:solidFill>
              </a:rPr>
              <a:t>Keron Edwards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199" name="Google Shape;199;p20"/>
          <p:cNvSpPr txBox="1">
            <a:spLocks noGrp="1"/>
          </p:cNvSpPr>
          <p:nvPr>
            <p:ph type="body" idx="1"/>
          </p:nvPr>
        </p:nvSpPr>
        <p:spPr>
          <a:xfrm>
            <a:off x="2390800" y="4396350"/>
            <a:ext cx="1461000" cy="4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rgbClr val="FFFFFF"/>
                </a:solidFill>
              </a:rPr>
              <a:t>Weijing Wang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200" name="Google Shape;200;p20"/>
          <p:cNvSpPr txBox="1">
            <a:spLocks noGrp="1"/>
          </p:cNvSpPr>
          <p:nvPr>
            <p:ph type="body" idx="1"/>
          </p:nvPr>
        </p:nvSpPr>
        <p:spPr>
          <a:xfrm>
            <a:off x="4472966" y="2501725"/>
            <a:ext cx="1461000" cy="4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rgbClr val="FFFFFF"/>
                </a:solidFill>
              </a:rPr>
              <a:t>Manpreet Padam</a:t>
            </a:r>
            <a:endParaRPr sz="1000" b="1">
              <a:solidFill>
                <a:srgbClr val="FFFFFF"/>
              </a:solidFill>
            </a:endParaRPr>
          </a:p>
        </p:txBody>
      </p:sp>
      <p:sp>
        <p:nvSpPr>
          <p:cNvPr id="201" name="Google Shape;201;p20"/>
          <p:cNvSpPr txBox="1">
            <a:spLocks noGrp="1"/>
          </p:cNvSpPr>
          <p:nvPr>
            <p:ph type="body" idx="1"/>
          </p:nvPr>
        </p:nvSpPr>
        <p:spPr>
          <a:xfrm>
            <a:off x="4472966" y="4376550"/>
            <a:ext cx="1461000" cy="4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rgbClr val="FFFFFF"/>
                </a:solidFill>
              </a:rPr>
              <a:t>Alexis Schottenstein</a:t>
            </a:r>
            <a:endParaRPr sz="1000" b="1">
              <a:solidFill>
                <a:srgbClr val="FFFFFF"/>
              </a:solidFill>
            </a:endParaRPr>
          </a:p>
        </p:txBody>
      </p:sp>
      <p:pic>
        <p:nvPicPr>
          <p:cNvPr id="202" name="Google Shape;202;p20"/>
          <p:cNvPicPr preferRelativeResize="0"/>
          <p:nvPr/>
        </p:nvPicPr>
        <p:blipFill rotWithShape="1">
          <a:blip r:embed="rId4">
            <a:alphaModFix/>
          </a:blip>
          <a:srcRect l="30592" t="9558" r="27960" b="61582"/>
          <a:stretch/>
        </p:blipFill>
        <p:spPr>
          <a:xfrm>
            <a:off x="2360736" y="2855025"/>
            <a:ext cx="1521127" cy="152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09866" y="2844925"/>
            <a:ext cx="1587200" cy="152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83103" y="1013575"/>
            <a:ext cx="1640725" cy="152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1"/>
          <p:cNvSpPr/>
          <p:nvPr/>
        </p:nvSpPr>
        <p:spPr>
          <a:xfrm>
            <a:off x="0" y="483300"/>
            <a:ext cx="9171000" cy="4663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10" name="Google Shape;210;p21"/>
          <p:cNvSpPr/>
          <p:nvPr/>
        </p:nvSpPr>
        <p:spPr>
          <a:xfrm>
            <a:off x="486390" y="1343475"/>
            <a:ext cx="328800" cy="328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rgbClr val="F465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46524"/>
                </a:solidFill>
              </a:rPr>
              <a:t>1</a:t>
            </a:r>
            <a:endParaRPr sz="800" b="1">
              <a:solidFill>
                <a:srgbClr val="F46524"/>
              </a:solidFill>
            </a:endParaRPr>
          </a:p>
        </p:txBody>
      </p:sp>
      <p:sp>
        <p:nvSpPr>
          <p:cNvPr id="211" name="Google Shape;211;p21"/>
          <p:cNvSpPr txBox="1">
            <a:spLocks noGrp="1"/>
          </p:cNvSpPr>
          <p:nvPr>
            <p:ph type="body" idx="1"/>
          </p:nvPr>
        </p:nvSpPr>
        <p:spPr>
          <a:xfrm>
            <a:off x="933300" y="1235575"/>
            <a:ext cx="73320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Auctions are not transparent</a:t>
            </a:r>
            <a:r>
              <a:rPr lang="en-GB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Bidders have no way to ensure the origin, authenticity and legitimacy of a higher bid. Only the organizer has this information.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12" name="Google Shape;212;p21"/>
          <p:cNvSpPr/>
          <p:nvPr/>
        </p:nvSpPr>
        <p:spPr>
          <a:xfrm>
            <a:off x="486390" y="2489675"/>
            <a:ext cx="328800" cy="328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rgbClr val="F465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46524"/>
                </a:solidFill>
              </a:rPr>
              <a:t>2</a:t>
            </a:r>
            <a:endParaRPr sz="800" b="1">
              <a:solidFill>
                <a:srgbClr val="F46524"/>
              </a:solidFill>
            </a:endParaRPr>
          </a:p>
        </p:txBody>
      </p:sp>
      <p:sp>
        <p:nvSpPr>
          <p:cNvPr id="213" name="Google Shape;213;p21"/>
          <p:cNvSpPr txBox="1">
            <a:spLocks noGrp="1"/>
          </p:cNvSpPr>
          <p:nvPr>
            <p:ph type="body" idx="1"/>
          </p:nvPr>
        </p:nvSpPr>
        <p:spPr>
          <a:xfrm>
            <a:off x="933298" y="2393500"/>
            <a:ext cx="70677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Auctions are not open</a:t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500"/>
              </a:spcBef>
              <a:spcAft>
                <a:spcPts val="50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Every bidder must use the organizer’s platform for registration, authentication and bidding. So, as there are a huge number of auction organizers worldwide, a bidder must register many times over.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14" name="Google Shape;214;p21"/>
          <p:cNvSpPr txBox="1">
            <a:spLocks noGrp="1"/>
          </p:cNvSpPr>
          <p:nvPr>
            <p:ph type="body" idx="1"/>
          </p:nvPr>
        </p:nvSpPr>
        <p:spPr>
          <a:xfrm>
            <a:off x="887879" y="3445375"/>
            <a:ext cx="75252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auction ecosystem is very limited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500"/>
              </a:spcBef>
              <a:spcAft>
                <a:spcPts val="50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Because no one standard exists, each organizer has developed its own bidder interface and tools. But this proliferation has brought quality down. For instance, most auction organizers don’t have a mobile application — or if they do, the app is not user-friendly. Similarly, it is almost impossible to find associated auction services even though there is a high level of interest from buyers for services ranging from purchase finance to delivery.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15" name="Google Shape;215;p21"/>
          <p:cNvSpPr/>
          <p:nvPr/>
        </p:nvSpPr>
        <p:spPr>
          <a:xfrm>
            <a:off x="442609" y="3553275"/>
            <a:ext cx="328800" cy="328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rgbClr val="F465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46524"/>
                </a:solidFill>
              </a:rPr>
              <a:t>3</a:t>
            </a:r>
            <a:endParaRPr sz="800" b="1">
              <a:solidFill>
                <a:srgbClr val="F46524"/>
              </a:solidFill>
            </a:endParaRPr>
          </a:p>
        </p:txBody>
      </p:sp>
      <p:sp>
        <p:nvSpPr>
          <p:cNvPr id="216" name="Google Shape;216;p21"/>
          <p:cNvSpPr txBox="1">
            <a:spLocks noGrp="1"/>
          </p:cNvSpPr>
          <p:nvPr>
            <p:ph type="title"/>
          </p:nvPr>
        </p:nvSpPr>
        <p:spPr>
          <a:xfrm>
            <a:off x="869626" y="0"/>
            <a:ext cx="7465500" cy="5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46524"/>
                </a:solidFill>
              </a:rPr>
              <a:t>Problem to solve </a:t>
            </a:r>
            <a:endParaRPr b="0">
              <a:solidFill>
                <a:srgbClr val="F46524"/>
              </a:solidFill>
            </a:endParaRPr>
          </a:p>
        </p:txBody>
      </p:sp>
      <p:sp>
        <p:nvSpPr>
          <p:cNvPr id="217" name="Google Shape;217;p21"/>
          <p:cNvSpPr txBox="1">
            <a:spLocks noGrp="1"/>
          </p:cNvSpPr>
          <p:nvPr>
            <p:ph type="title"/>
          </p:nvPr>
        </p:nvSpPr>
        <p:spPr>
          <a:xfrm>
            <a:off x="183326" y="559500"/>
            <a:ext cx="7465500" cy="5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Limitations of current auctioning system</a:t>
            </a:r>
            <a:endParaRPr b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2"/>
          <p:cNvSpPr/>
          <p:nvPr/>
        </p:nvSpPr>
        <p:spPr>
          <a:xfrm>
            <a:off x="0" y="483300"/>
            <a:ext cx="9171000" cy="4663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23" name="Google Shape;223;p22"/>
          <p:cNvSpPr txBox="1">
            <a:spLocks noGrp="1"/>
          </p:cNvSpPr>
          <p:nvPr>
            <p:ph type="title"/>
          </p:nvPr>
        </p:nvSpPr>
        <p:spPr>
          <a:xfrm>
            <a:off x="869626" y="0"/>
            <a:ext cx="7465500" cy="5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46524"/>
                </a:solidFill>
              </a:rPr>
              <a:t>Benefits of blockchain auctions</a:t>
            </a:r>
            <a:endParaRPr b="0">
              <a:solidFill>
                <a:srgbClr val="F46524"/>
              </a:solidFill>
            </a:endParaRPr>
          </a:p>
        </p:txBody>
      </p:sp>
      <p:sp>
        <p:nvSpPr>
          <p:cNvPr id="224" name="Google Shape;224;p22"/>
          <p:cNvSpPr/>
          <p:nvPr/>
        </p:nvSpPr>
        <p:spPr>
          <a:xfrm>
            <a:off x="333990" y="1267275"/>
            <a:ext cx="328800" cy="328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rgbClr val="F465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46524"/>
                </a:solidFill>
              </a:rPr>
              <a:t>1</a:t>
            </a:r>
            <a:endParaRPr sz="800" b="1">
              <a:solidFill>
                <a:srgbClr val="F46524"/>
              </a:solidFill>
            </a:endParaRPr>
          </a:p>
        </p:txBody>
      </p:sp>
      <p:sp>
        <p:nvSpPr>
          <p:cNvPr id="225" name="Google Shape;225;p22"/>
          <p:cNvSpPr txBox="1"/>
          <p:nvPr/>
        </p:nvSpPr>
        <p:spPr>
          <a:xfrm>
            <a:off x="836651" y="1257125"/>
            <a:ext cx="4512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</a:t>
            </a:r>
            <a:r>
              <a:rPr lang="en-GB" sz="1800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ay</a:t>
            </a:r>
            <a:r>
              <a:rPr lang="en-GB" sz="18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ments are guaranteed via deposit</a:t>
            </a:r>
            <a:endParaRPr sz="1800" dirty="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6" name="Google Shape;226;p22"/>
          <p:cNvSpPr/>
          <p:nvPr/>
        </p:nvSpPr>
        <p:spPr>
          <a:xfrm>
            <a:off x="333990" y="1922400"/>
            <a:ext cx="328800" cy="328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rgbClr val="F465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46524"/>
                </a:solidFill>
              </a:rPr>
              <a:t>2</a:t>
            </a:r>
            <a:endParaRPr sz="800" b="1">
              <a:solidFill>
                <a:srgbClr val="F46524"/>
              </a:solidFill>
            </a:endParaRPr>
          </a:p>
        </p:txBody>
      </p:sp>
      <p:sp>
        <p:nvSpPr>
          <p:cNvPr id="227" name="Google Shape;227;p22"/>
          <p:cNvSpPr txBox="1"/>
          <p:nvPr/>
        </p:nvSpPr>
        <p:spPr>
          <a:xfrm>
            <a:off x="836651" y="1912250"/>
            <a:ext cx="4512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Delivery guaranteed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8" name="Google Shape;228;p22"/>
          <p:cNvSpPr/>
          <p:nvPr/>
        </p:nvSpPr>
        <p:spPr>
          <a:xfrm>
            <a:off x="333990" y="2571600"/>
            <a:ext cx="328800" cy="328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rgbClr val="F465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46524"/>
                </a:solidFill>
              </a:rPr>
              <a:t>3</a:t>
            </a:r>
            <a:endParaRPr sz="800" b="1">
              <a:solidFill>
                <a:srgbClr val="F46524"/>
              </a:solidFill>
            </a:endParaRPr>
          </a:p>
        </p:txBody>
      </p:sp>
      <p:sp>
        <p:nvSpPr>
          <p:cNvPr id="229" name="Google Shape;229;p22"/>
          <p:cNvSpPr txBox="1"/>
          <p:nvPr/>
        </p:nvSpPr>
        <p:spPr>
          <a:xfrm>
            <a:off x="836649" y="2561450"/>
            <a:ext cx="60525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Fast… higher bids are validated in less than a second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0" name="Google Shape;230;p22"/>
          <p:cNvSpPr/>
          <p:nvPr/>
        </p:nvSpPr>
        <p:spPr>
          <a:xfrm>
            <a:off x="333990" y="3830400"/>
            <a:ext cx="328800" cy="328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rgbClr val="F465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46524"/>
                </a:solidFill>
              </a:rPr>
              <a:t>5</a:t>
            </a:r>
            <a:endParaRPr sz="800" b="1">
              <a:solidFill>
                <a:srgbClr val="F46524"/>
              </a:solidFill>
            </a:endParaRPr>
          </a:p>
        </p:txBody>
      </p:sp>
      <p:sp>
        <p:nvSpPr>
          <p:cNvPr id="231" name="Google Shape;231;p22"/>
          <p:cNvSpPr txBox="1"/>
          <p:nvPr/>
        </p:nvSpPr>
        <p:spPr>
          <a:xfrm>
            <a:off x="836658" y="3820250"/>
            <a:ext cx="81129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Scalable, reliable and transparent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2" name="Google Shape;232;p22"/>
          <p:cNvSpPr/>
          <p:nvPr/>
        </p:nvSpPr>
        <p:spPr>
          <a:xfrm>
            <a:off x="333990" y="3196800"/>
            <a:ext cx="328800" cy="328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rgbClr val="F465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46524"/>
                </a:solidFill>
              </a:rPr>
              <a:t>4</a:t>
            </a:r>
            <a:endParaRPr sz="800" b="1">
              <a:solidFill>
                <a:srgbClr val="F46524"/>
              </a:solidFill>
            </a:endParaRPr>
          </a:p>
        </p:txBody>
      </p:sp>
      <p:sp>
        <p:nvSpPr>
          <p:cNvPr id="233" name="Google Shape;233;p22"/>
          <p:cNvSpPr txBox="1"/>
          <p:nvPr/>
        </p:nvSpPr>
        <p:spPr>
          <a:xfrm>
            <a:off x="836651" y="3186650"/>
            <a:ext cx="4512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 cancellation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4" name="Google Shape;234;p22"/>
          <p:cNvSpPr/>
          <p:nvPr/>
        </p:nvSpPr>
        <p:spPr>
          <a:xfrm>
            <a:off x="333990" y="4425700"/>
            <a:ext cx="328800" cy="328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rgbClr val="F465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46524"/>
                </a:solidFill>
              </a:rPr>
              <a:t>6</a:t>
            </a:r>
            <a:endParaRPr sz="800" b="1">
              <a:solidFill>
                <a:srgbClr val="F46524"/>
              </a:solidFill>
            </a:endParaRPr>
          </a:p>
        </p:txBody>
      </p:sp>
      <p:sp>
        <p:nvSpPr>
          <p:cNvPr id="235" name="Google Shape;235;p22"/>
          <p:cNvSpPr txBox="1"/>
          <p:nvPr/>
        </p:nvSpPr>
        <p:spPr>
          <a:xfrm>
            <a:off x="836658" y="4391750"/>
            <a:ext cx="81129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Eliminated the middle man, providing its out authentication and record keeping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3"/>
          <p:cNvSpPr/>
          <p:nvPr/>
        </p:nvSpPr>
        <p:spPr>
          <a:xfrm>
            <a:off x="3239650" y="1638825"/>
            <a:ext cx="2678400" cy="27870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3"/>
          <p:cNvSpPr/>
          <p:nvPr/>
        </p:nvSpPr>
        <p:spPr>
          <a:xfrm>
            <a:off x="6273725" y="1638825"/>
            <a:ext cx="2678400" cy="27870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3"/>
          <p:cNvSpPr/>
          <p:nvPr/>
        </p:nvSpPr>
        <p:spPr>
          <a:xfrm>
            <a:off x="203500" y="1638825"/>
            <a:ext cx="2678400" cy="27870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3"/>
          <p:cNvSpPr txBox="1">
            <a:spLocks noGrp="1"/>
          </p:cNvSpPr>
          <p:nvPr>
            <p:ph type="title"/>
          </p:nvPr>
        </p:nvSpPr>
        <p:spPr>
          <a:xfrm>
            <a:off x="869623" y="0"/>
            <a:ext cx="5268600" cy="5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46524"/>
                </a:solidFill>
              </a:rPr>
              <a:t>Mawk auction key inputs</a:t>
            </a:r>
            <a:endParaRPr b="0">
              <a:solidFill>
                <a:srgbClr val="F46524"/>
              </a:solidFill>
            </a:endParaRPr>
          </a:p>
        </p:txBody>
      </p:sp>
      <p:sp>
        <p:nvSpPr>
          <p:cNvPr id="244" name="Google Shape;244;p23"/>
          <p:cNvSpPr txBox="1"/>
          <p:nvPr/>
        </p:nvSpPr>
        <p:spPr>
          <a:xfrm>
            <a:off x="254850" y="1797525"/>
            <a:ext cx="2415600" cy="21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leway"/>
              <a:buChar char="●"/>
            </a:pPr>
            <a:r>
              <a:rPr lang="en-GB" sz="12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IBidder.sol</a:t>
            </a:r>
            <a:endParaRPr sz="12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leway"/>
              <a:buChar char="●"/>
            </a:pPr>
            <a:r>
              <a:rPr lang="en-GB" sz="12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ICommon.sol</a:t>
            </a:r>
            <a:endParaRPr sz="12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leway"/>
              <a:buChar char="●"/>
            </a:pPr>
            <a:r>
              <a:rPr lang="en-GB" sz="12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IMawkMarket.sol</a:t>
            </a:r>
            <a:endParaRPr sz="12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leway"/>
              <a:buChar char="●"/>
            </a:pPr>
            <a:r>
              <a:rPr lang="en-GB" sz="12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ISeller.sol</a:t>
            </a:r>
            <a:endParaRPr sz="12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leway"/>
              <a:buChar char="●"/>
            </a:pPr>
            <a:r>
              <a:rPr lang="en-GB" sz="12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MawkAuction.sol</a:t>
            </a:r>
            <a:endParaRPr sz="12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200"/>
              <a:buFont typeface="Raleway"/>
              <a:buChar char="●"/>
            </a:pPr>
            <a:r>
              <a:rPr lang="en-GB" sz="12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MawkMarket.sol</a:t>
            </a:r>
            <a:endParaRPr sz="12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5" name="Google Shape;245;p23"/>
          <p:cNvSpPr txBox="1"/>
          <p:nvPr/>
        </p:nvSpPr>
        <p:spPr>
          <a:xfrm>
            <a:off x="3371050" y="1797525"/>
            <a:ext cx="2415600" cy="17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leway"/>
              <a:buChar char="●"/>
            </a:pPr>
            <a:r>
              <a:rPr lang="en-GB" sz="12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Seller item</a:t>
            </a:r>
            <a:endParaRPr sz="12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leway"/>
              <a:buChar char="●"/>
            </a:pPr>
            <a:r>
              <a:rPr lang="en-GB" sz="12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Item registration (including price, description &amp; location)</a:t>
            </a:r>
            <a:endParaRPr sz="12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200"/>
              <a:buFont typeface="Raleway"/>
              <a:buChar char="●"/>
            </a:pPr>
            <a:r>
              <a:rPr lang="en-GB" sz="12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Bidder registration</a:t>
            </a:r>
            <a:endParaRPr sz="12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6" name="Google Shape;246;p23"/>
          <p:cNvSpPr txBox="1"/>
          <p:nvPr/>
        </p:nvSpPr>
        <p:spPr>
          <a:xfrm>
            <a:off x="6328925" y="1797525"/>
            <a:ext cx="2415600" cy="12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aleway"/>
              <a:buChar char="●"/>
            </a:pPr>
            <a:r>
              <a:rPr lang="en-GB" sz="12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IPFS</a:t>
            </a:r>
            <a:endParaRPr sz="12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7" name="Google Shape;247;p23"/>
          <p:cNvSpPr txBox="1"/>
          <p:nvPr/>
        </p:nvSpPr>
        <p:spPr>
          <a:xfrm>
            <a:off x="123450" y="988447"/>
            <a:ext cx="26784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24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Contracts</a:t>
            </a:r>
            <a:endParaRPr sz="24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23"/>
          <p:cNvSpPr txBox="1"/>
          <p:nvPr/>
        </p:nvSpPr>
        <p:spPr>
          <a:xfrm>
            <a:off x="3425050" y="988447"/>
            <a:ext cx="23076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24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Front-end</a:t>
            </a:r>
            <a:endParaRPr sz="24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9" name="Google Shape;249;p23"/>
          <p:cNvSpPr txBox="1"/>
          <p:nvPr/>
        </p:nvSpPr>
        <p:spPr>
          <a:xfrm>
            <a:off x="5998325" y="988450"/>
            <a:ext cx="3229200" cy="9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24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File storage/retrieve</a:t>
            </a:r>
            <a:endParaRPr sz="24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4"/>
          <p:cNvSpPr/>
          <p:nvPr/>
        </p:nvSpPr>
        <p:spPr>
          <a:xfrm>
            <a:off x="2184525" y="994750"/>
            <a:ext cx="3406200" cy="3450000"/>
          </a:xfrm>
          <a:prstGeom prst="cube">
            <a:avLst>
              <a:gd name="adj" fmla="val 25000"/>
            </a:avLst>
          </a:prstGeom>
          <a:solidFill>
            <a:srgbClr val="F46524"/>
          </a:solidFill>
          <a:ln w="9525" cap="flat" cmpd="sng">
            <a:solidFill>
              <a:srgbClr val="F465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55" name="Google Shape;255;p24"/>
          <p:cNvSpPr/>
          <p:nvPr/>
        </p:nvSpPr>
        <p:spPr>
          <a:xfrm>
            <a:off x="7164725" y="3332051"/>
            <a:ext cx="1311300" cy="1263900"/>
          </a:xfrm>
          <a:prstGeom prst="cube">
            <a:avLst>
              <a:gd name="adj" fmla="val 25000"/>
            </a:avLst>
          </a:prstGeom>
          <a:solidFill>
            <a:srgbClr val="F46524"/>
          </a:solidFill>
          <a:ln w="9525" cap="flat" cmpd="sng">
            <a:solidFill>
              <a:srgbClr val="F465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Bidder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6" name="Google Shape;256;p24"/>
          <p:cNvSpPr/>
          <p:nvPr/>
        </p:nvSpPr>
        <p:spPr>
          <a:xfrm>
            <a:off x="119350" y="2935500"/>
            <a:ext cx="1311300" cy="1263900"/>
          </a:xfrm>
          <a:prstGeom prst="cube">
            <a:avLst>
              <a:gd name="adj" fmla="val 25000"/>
            </a:avLst>
          </a:prstGeom>
          <a:solidFill>
            <a:srgbClr val="F46524"/>
          </a:solidFill>
          <a:ln w="9525" cap="flat" cmpd="sng">
            <a:solidFill>
              <a:srgbClr val="F465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Seller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7" name="Google Shape;257;p24"/>
          <p:cNvSpPr txBox="1">
            <a:spLocks noGrp="1"/>
          </p:cNvSpPr>
          <p:nvPr>
            <p:ph type="title"/>
          </p:nvPr>
        </p:nvSpPr>
        <p:spPr>
          <a:xfrm>
            <a:off x="869638" y="0"/>
            <a:ext cx="6671100" cy="5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46524"/>
                </a:solidFill>
              </a:rPr>
              <a:t>How it works: Contracts interactions</a:t>
            </a:r>
            <a:endParaRPr b="0">
              <a:solidFill>
                <a:srgbClr val="F46524"/>
              </a:solidFill>
            </a:endParaRPr>
          </a:p>
        </p:txBody>
      </p:sp>
      <p:sp>
        <p:nvSpPr>
          <p:cNvPr id="258" name="Google Shape;258;p24"/>
          <p:cNvSpPr/>
          <p:nvPr/>
        </p:nvSpPr>
        <p:spPr>
          <a:xfrm>
            <a:off x="2448775" y="3765976"/>
            <a:ext cx="1891500" cy="4275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46524"/>
                </a:solidFill>
              </a:rPr>
              <a:t>Items verified and available to bidders</a:t>
            </a:r>
            <a:endParaRPr sz="1000">
              <a:solidFill>
                <a:srgbClr val="F46524"/>
              </a:solidFill>
            </a:endParaRPr>
          </a:p>
        </p:txBody>
      </p:sp>
      <p:sp>
        <p:nvSpPr>
          <p:cNvPr id="259" name="Google Shape;259;p24"/>
          <p:cNvSpPr/>
          <p:nvPr/>
        </p:nvSpPr>
        <p:spPr>
          <a:xfrm>
            <a:off x="3687650" y="4047950"/>
            <a:ext cx="540900" cy="147300"/>
          </a:xfrm>
          <a:prstGeom prst="roundRect">
            <a:avLst>
              <a:gd name="adj" fmla="val 16667"/>
            </a:avLst>
          </a:prstGeom>
          <a:solidFill>
            <a:srgbClr val="F46524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</a:rPr>
              <a:t>Bid</a:t>
            </a:r>
            <a:endParaRPr sz="800">
              <a:solidFill>
                <a:schemeClr val="lt1"/>
              </a:solidFill>
            </a:endParaRPr>
          </a:p>
        </p:txBody>
      </p:sp>
      <p:cxnSp>
        <p:nvCxnSpPr>
          <p:cNvPr id="260" name="Google Shape;260;p24"/>
          <p:cNvCxnSpPr>
            <a:endCxn id="261" idx="1"/>
          </p:cNvCxnSpPr>
          <p:nvPr/>
        </p:nvCxnSpPr>
        <p:spPr>
          <a:xfrm>
            <a:off x="1467775" y="1802625"/>
            <a:ext cx="981000" cy="380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2" name="Google Shape;262;p24"/>
          <p:cNvSpPr txBox="1"/>
          <p:nvPr/>
        </p:nvSpPr>
        <p:spPr>
          <a:xfrm>
            <a:off x="112625" y="2899750"/>
            <a:ext cx="1358400" cy="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Metamask</a:t>
            </a:r>
            <a:endParaRPr sz="12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3" name="Google Shape;263;p24"/>
          <p:cNvSpPr txBox="1"/>
          <p:nvPr/>
        </p:nvSpPr>
        <p:spPr>
          <a:xfrm>
            <a:off x="7234200" y="3280750"/>
            <a:ext cx="1117200" cy="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Metamask</a:t>
            </a:r>
            <a:endParaRPr sz="12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1" name="Google Shape;261;p24"/>
          <p:cNvSpPr/>
          <p:nvPr/>
        </p:nvSpPr>
        <p:spPr>
          <a:xfrm>
            <a:off x="2448775" y="1946025"/>
            <a:ext cx="1891500" cy="473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465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46524"/>
                </a:solidFill>
              </a:rPr>
              <a:t>Items registered and awaiting to be verified</a:t>
            </a:r>
            <a:endParaRPr sz="1000">
              <a:solidFill>
                <a:srgbClr val="F46524"/>
              </a:solidFill>
            </a:endParaRPr>
          </a:p>
        </p:txBody>
      </p:sp>
      <p:sp>
        <p:nvSpPr>
          <p:cNvPr id="264" name="Google Shape;264;p24"/>
          <p:cNvSpPr/>
          <p:nvPr/>
        </p:nvSpPr>
        <p:spPr>
          <a:xfrm>
            <a:off x="3662525" y="2242125"/>
            <a:ext cx="540900" cy="147300"/>
          </a:xfrm>
          <a:prstGeom prst="roundRect">
            <a:avLst>
              <a:gd name="adj" fmla="val 16667"/>
            </a:avLst>
          </a:prstGeom>
          <a:solidFill>
            <a:srgbClr val="F46524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</a:rPr>
              <a:t>verify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265" name="Google Shape;265;p24"/>
          <p:cNvSpPr txBox="1"/>
          <p:nvPr/>
        </p:nvSpPr>
        <p:spPr>
          <a:xfrm>
            <a:off x="3043200" y="1299550"/>
            <a:ext cx="1595700" cy="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Metamask</a:t>
            </a:r>
            <a:endParaRPr sz="18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6" name="Google Shape;266;p24"/>
          <p:cNvSpPr/>
          <p:nvPr/>
        </p:nvSpPr>
        <p:spPr>
          <a:xfrm>
            <a:off x="7088525" y="1563300"/>
            <a:ext cx="1311300" cy="1263900"/>
          </a:xfrm>
          <a:prstGeom prst="cube">
            <a:avLst>
              <a:gd name="adj" fmla="val 25000"/>
            </a:avLst>
          </a:prstGeom>
          <a:solidFill>
            <a:srgbClr val="F46524"/>
          </a:solidFill>
          <a:ln w="9525" cap="flat" cmpd="sng">
            <a:solidFill>
              <a:srgbClr val="F465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Auction house admin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7" name="Google Shape;267;p24"/>
          <p:cNvSpPr/>
          <p:nvPr/>
        </p:nvSpPr>
        <p:spPr>
          <a:xfrm>
            <a:off x="235175" y="1249825"/>
            <a:ext cx="1269900" cy="1034400"/>
          </a:xfrm>
          <a:prstGeom prst="roundRect">
            <a:avLst>
              <a:gd name="adj" fmla="val 16667"/>
            </a:avLst>
          </a:prstGeom>
          <a:solidFill>
            <a:srgbClr val="F465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IFPS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68" name="Google Shape;268;p24"/>
          <p:cNvCxnSpPr>
            <a:stCxn id="264" idx="3"/>
            <a:endCxn id="266" idx="2"/>
          </p:cNvCxnSpPr>
          <p:nvPr/>
        </p:nvCxnSpPr>
        <p:spPr>
          <a:xfrm>
            <a:off x="4203425" y="2315775"/>
            <a:ext cx="2885100" cy="37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9" name="Google Shape;269;p24"/>
          <p:cNvCxnSpPr>
            <a:stCxn id="259" idx="3"/>
            <a:endCxn id="255" idx="2"/>
          </p:cNvCxnSpPr>
          <p:nvPr/>
        </p:nvCxnSpPr>
        <p:spPr>
          <a:xfrm>
            <a:off x="4228550" y="4121600"/>
            <a:ext cx="2936100" cy="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0" name="Google Shape;270;p24"/>
          <p:cNvSpPr/>
          <p:nvPr/>
        </p:nvSpPr>
        <p:spPr>
          <a:xfrm>
            <a:off x="3662525" y="3307100"/>
            <a:ext cx="642300" cy="1473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</a:rPr>
              <a:t>Register</a:t>
            </a:r>
            <a:endParaRPr sz="800">
              <a:solidFill>
                <a:schemeClr val="lt1"/>
              </a:solidFill>
            </a:endParaRPr>
          </a:p>
        </p:txBody>
      </p:sp>
      <p:cxnSp>
        <p:nvCxnSpPr>
          <p:cNvPr id="271" name="Google Shape;271;p24"/>
          <p:cNvCxnSpPr/>
          <p:nvPr/>
        </p:nvCxnSpPr>
        <p:spPr>
          <a:xfrm>
            <a:off x="3167275" y="3381050"/>
            <a:ext cx="498300" cy="1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72" name="Google Shape;272;p24"/>
          <p:cNvCxnSpPr>
            <a:stCxn id="256" idx="5"/>
            <a:endCxn id="273" idx="1"/>
          </p:cNvCxnSpPr>
          <p:nvPr/>
        </p:nvCxnSpPr>
        <p:spPr>
          <a:xfrm rot="10800000" flipH="1">
            <a:off x="1430650" y="3381863"/>
            <a:ext cx="1094400" cy="27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4" name="Google Shape;274;p24"/>
          <p:cNvSpPr/>
          <p:nvPr/>
        </p:nvSpPr>
        <p:spPr>
          <a:xfrm>
            <a:off x="2448775" y="2665262"/>
            <a:ext cx="1891500" cy="473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9525" cap="flat" cmpd="sng">
            <a:solidFill>
              <a:srgbClr val="F465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46524"/>
                </a:solidFill>
              </a:rPr>
              <a:t>Item description, upload and registration </a:t>
            </a:r>
            <a:endParaRPr sz="1000">
              <a:solidFill>
                <a:srgbClr val="F46524"/>
              </a:solidFill>
            </a:endParaRPr>
          </a:p>
        </p:txBody>
      </p:sp>
      <p:cxnSp>
        <p:nvCxnSpPr>
          <p:cNvPr id="275" name="Google Shape;275;p24"/>
          <p:cNvCxnSpPr>
            <a:stCxn id="273" idx="0"/>
          </p:cNvCxnSpPr>
          <p:nvPr/>
        </p:nvCxnSpPr>
        <p:spPr>
          <a:xfrm rot="10800000">
            <a:off x="2845825" y="3164600"/>
            <a:ext cx="300" cy="143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273" name="Google Shape;273;p24"/>
          <p:cNvSpPr/>
          <p:nvPr/>
        </p:nvSpPr>
        <p:spPr>
          <a:xfrm>
            <a:off x="2524975" y="3308300"/>
            <a:ext cx="642300" cy="1473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</a:rPr>
              <a:t>Upload</a:t>
            </a:r>
            <a:endParaRPr sz="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5"/>
          <p:cNvSpPr txBox="1">
            <a:spLocks noGrp="1"/>
          </p:cNvSpPr>
          <p:nvPr>
            <p:ph type="title"/>
          </p:nvPr>
        </p:nvSpPr>
        <p:spPr>
          <a:xfrm>
            <a:off x="869628" y="0"/>
            <a:ext cx="3186600" cy="5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46524"/>
                </a:solidFill>
              </a:rPr>
              <a:t>Further Build Outs</a:t>
            </a:r>
            <a:endParaRPr b="0">
              <a:solidFill>
                <a:srgbClr val="F46524"/>
              </a:solidFill>
            </a:endParaRPr>
          </a:p>
        </p:txBody>
      </p:sp>
      <p:sp>
        <p:nvSpPr>
          <p:cNvPr id="281" name="Google Shape;281;p25"/>
          <p:cNvSpPr/>
          <p:nvPr/>
        </p:nvSpPr>
        <p:spPr>
          <a:xfrm>
            <a:off x="0" y="480175"/>
            <a:ext cx="9116700" cy="4663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82" name="Google Shape;282;p25"/>
          <p:cNvSpPr txBox="1"/>
          <p:nvPr/>
        </p:nvSpPr>
        <p:spPr>
          <a:xfrm>
            <a:off x="302225" y="1177100"/>
            <a:ext cx="8682600" cy="25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Having built the proof of concept we invision further features to the application to include: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Char char="●"/>
            </a:pPr>
            <a:r>
              <a:rPr lang="en-GB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Tracking of goods and further verification in shipment of winning bids.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Char char="●"/>
            </a:pPr>
            <a:r>
              <a:rPr lang="en-GB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Allowing donations to be given for tracking and distribution  in times of crises.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Char char="●"/>
            </a:pPr>
            <a:r>
              <a:rPr lang="en-GB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Further verifications in place via IFPS &amp; NLP to establish shipping orders and aid in supply chain management.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Char char="●"/>
            </a:pPr>
            <a:r>
              <a:rPr lang="en-GB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Build the front-end marketplace that includes cross border payments,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Char char="●"/>
            </a:pPr>
            <a:r>
              <a:rPr lang="en-GB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Cross platform use of dApps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sz="2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3" name="Google Shape;283;p25"/>
          <p:cNvSpPr txBox="1"/>
          <p:nvPr/>
        </p:nvSpPr>
        <p:spPr>
          <a:xfrm>
            <a:off x="223350" y="617588"/>
            <a:ext cx="7472100" cy="5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2400" b="1" u="sng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Features:</a:t>
            </a:r>
            <a:endParaRPr sz="2400" b="1" u="sng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6"/>
          <p:cNvSpPr/>
          <p:nvPr/>
        </p:nvSpPr>
        <p:spPr>
          <a:xfrm>
            <a:off x="0" y="480175"/>
            <a:ext cx="9116700" cy="4663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89" name="Google Shape;289;p26"/>
          <p:cNvSpPr txBox="1">
            <a:spLocks noGrp="1"/>
          </p:cNvSpPr>
          <p:nvPr>
            <p:ph type="title"/>
          </p:nvPr>
        </p:nvSpPr>
        <p:spPr>
          <a:xfrm>
            <a:off x="869624" y="0"/>
            <a:ext cx="4608300" cy="5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46524"/>
                </a:solidFill>
              </a:rPr>
              <a:t>Benefits to Tokenization	</a:t>
            </a:r>
            <a:endParaRPr b="0">
              <a:solidFill>
                <a:srgbClr val="F46524"/>
              </a:solidFill>
            </a:endParaRPr>
          </a:p>
        </p:txBody>
      </p:sp>
      <p:sp>
        <p:nvSpPr>
          <p:cNvPr id="290" name="Google Shape;290;p26"/>
          <p:cNvSpPr txBox="1"/>
          <p:nvPr/>
        </p:nvSpPr>
        <p:spPr>
          <a:xfrm>
            <a:off x="217050" y="1101100"/>
            <a:ext cx="8682600" cy="35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Char char="●"/>
            </a:pPr>
            <a:r>
              <a:rPr lang="en-GB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Creating global decentralized data registries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Char char="●"/>
            </a:pPr>
            <a:r>
              <a:rPr lang="en-GB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Creating closely integrates systems with high modularity and distribution of operational responsibility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Char char="●"/>
            </a:pPr>
            <a:r>
              <a:rPr lang="en-GB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Real-time and simple audit of an accounting system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Char char="●"/>
            </a:pPr>
            <a:r>
              <a:rPr lang="en-GB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Moving and trading assets on the Internet that has no borders(the possibility to create the the Financial Internet)</a:t>
            </a: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sz="2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1" name="Google Shape;291;p26"/>
          <p:cNvSpPr txBox="1"/>
          <p:nvPr/>
        </p:nvSpPr>
        <p:spPr>
          <a:xfrm>
            <a:off x="217050" y="747200"/>
            <a:ext cx="7472100" cy="5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sz="2400" b="1" u="sng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546</Words>
  <Application>Microsoft Office PowerPoint</Application>
  <PresentationFormat>On-screen Show (16:9)</PresentationFormat>
  <Paragraphs>95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Lato</vt:lpstr>
      <vt:lpstr>Raleway</vt:lpstr>
      <vt:lpstr>Arial</vt:lpstr>
      <vt:lpstr>Streamline</vt:lpstr>
      <vt:lpstr>Blockchain auction market</vt:lpstr>
      <vt:lpstr>Table of contents</vt:lpstr>
      <vt:lpstr>Team</vt:lpstr>
      <vt:lpstr>Problem to solve </vt:lpstr>
      <vt:lpstr>Benefits of blockchain auctions</vt:lpstr>
      <vt:lpstr>Mawk auction key inputs</vt:lpstr>
      <vt:lpstr>How it works: Contracts interactions</vt:lpstr>
      <vt:lpstr>Further Build Outs</vt:lpstr>
      <vt:lpstr>Benefits to Tokenization </vt:lpstr>
      <vt:lpstr>Challenges</vt:lpstr>
      <vt:lpstr>Target market</vt:lpstr>
      <vt:lpstr>End of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Blockchain auction market</dc:title>
  <cp:lastModifiedBy>Keron Edwards</cp:lastModifiedBy>
  <cp:revision>1</cp:revision>
  <dcterms:modified xsi:type="dcterms:W3CDTF">2020-02-18T23:42:31Z</dcterms:modified>
</cp:coreProperties>
</file>